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Lst>
  <p:sldSz cx="6858000" cy="9144000" type="letter"/>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993" autoAdjust="0"/>
  </p:normalViewPr>
  <p:slideViewPr>
    <p:cSldViewPr snapToGrid="0">
      <p:cViewPr varScale="1">
        <p:scale>
          <a:sx n="68" d="100"/>
          <a:sy n="68" d="100"/>
        </p:scale>
        <p:origin x="250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549E148-1717-4C74-AB1B-C64A87F10DF9}" type="datetimeFigureOut">
              <a:rPr lang="en-US" smtClean="0"/>
              <a:t>10/17/2020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7D7DEC9-3F1A-4E68-9480-41E875B70679}" type="slidenum">
              <a:rPr lang="en-US" smtClean="0"/>
              <a:t>‹#›</a:t>
            </a:fld>
            <a:endParaRPr lang="en-US" dirty="0"/>
          </a:p>
        </p:txBody>
      </p:sp>
    </p:spTree>
    <p:extLst>
      <p:ext uri="{BB962C8B-B14F-4D97-AF65-F5344CB8AC3E}">
        <p14:creationId xmlns:p14="http://schemas.microsoft.com/office/powerpoint/2010/main" val="3077596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49E148-1717-4C74-AB1B-C64A87F10DF9}" type="datetimeFigureOut">
              <a:rPr lang="en-US" smtClean="0"/>
              <a:t>10/17/2020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7D7DEC9-3F1A-4E68-9480-41E875B70679}" type="slidenum">
              <a:rPr lang="en-US" smtClean="0"/>
              <a:t>‹#›</a:t>
            </a:fld>
            <a:endParaRPr lang="en-US" dirty="0"/>
          </a:p>
        </p:txBody>
      </p:sp>
    </p:spTree>
    <p:extLst>
      <p:ext uri="{BB962C8B-B14F-4D97-AF65-F5344CB8AC3E}">
        <p14:creationId xmlns:p14="http://schemas.microsoft.com/office/powerpoint/2010/main" val="900111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49E148-1717-4C74-AB1B-C64A87F10DF9}" type="datetimeFigureOut">
              <a:rPr lang="en-US" smtClean="0"/>
              <a:t>10/17/2020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7D7DEC9-3F1A-4E68-9480-41E875B70679}" type="slidenum">
              <a:rPr lang="en-US" smtClean="0"/>
              <a:t>‹#›</a:t>
            </a:fld>
            <a:endParaRPr lang="en-US" dirty="0"/>
          </a:p>
        </p:txBody>
      </p:sp>
    </p:spTree>
    <p:extLst>
      <p:ext uri="{BB962C8B-B14F-4D97-AF65-F5344CB8AC3E}">
        <p14:creationId xmlns:p14="http://schemas.microsoft.com/office/powerpoint/2010/main" val="886679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49E148-1717-4C74-AB1B-C64A87F10DF9}" type="datetimeFigureOut">
              <a:rPr lang="en-US" smtClean="0"/>
              <a:t>10/17/2020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7D7DEC9-3F1A-4E68-9480-41E875B70679}" type="slidenum">
              <a:rPr lang="en-US" smtClean="0"/>
              <a:t>‹#›</a:t>
            </a:fld>
            <a:endParaRPr lang="en-US" dirty="0"/>
          </a:p>
        </p:txBody>
      </p:sp>
    </p:spTree>
    <p:extLst>
      <p:ext uri="{BB962C8B-B14F-4D97-AF65-F5344CB8AC3E}">
        <p14:creationId xmlns:p14="http://schemas.microsoft.com/office/powerpoint/2010/main" val="2216016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49E148-1717-4C74-AB1B-C64A87F10DF9}" type="datetimeFigureOut">
              <a:rPr lang="en-US" smtClean="0"/>
              <a:t>10/17/2020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7D7DEC9-3F1A-4E68-9480-41E875B70679}" type="slidenum">
              <a:rPr lang="en-US" smtClean="0"/>
              <a:t>‹#›</a:t>
            </a:fld>
            <a:endParaRPr lang="en-US" dirty="0"/>
          </a:p>
        </p:txBody>
      </p:sp>
    </p:spTree>
    <p:extLst>
      <p:ext uri="{BB962C8B-B14F-4D97-AF65-F5344CB8AC3E}">
        <p14:creationId xmlns:p14="http://schemas.microsoft.com/office/powerpoint/2010/main" val="3308927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9E148-1717-4C74-AB1B-C64A87F10DF9}" type="datetimeFigureOut">
              <a:rPr lang="en-US" smtClean="0"/>
              <a:t>10/17/2020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7D7DEC9-3F1A-4E68-9480-41E875B70679}" type="slidenum">
              <a:rPr lang="en-US" smtClean="0"/>
              <a:t>‹#›</a:t>
            </a:fld>
            <a:endParaRPr lang="en-US" dirty="0"/>
          </a:p>
        </p:txBody>
      </p:sp>
    </p:spTree>
    <p:extLst>
      <p:ext uri="{BB962C8B-B14F-4D97-AF65-F5344CB8AC3E}">
        <p14:creationId xmlns:p14="http://schemas.microsoft.com/office/powerpoint/2010/main" val="1627544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549E148-1717-4C74-AB1B-C64A87F10DF9}" type="datetimeFigureOut">
              <a:rPr lang="en-US" smtClean="0"/>
              <a:t>10/17/2020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7D7DEC9-3F1A-4E68-9480-41E875B70679}" type="slidenum">
              <a:rPr lang="en-US" smtClean="0"/>
              <a:t>‹#›</a:t>
            </a:fld>
            <a:endParaRPr lang="en-US" dirty="0"/>
          </a:p>
        </p:txBody>
      </p:sp>
    </p:spTree>
    <p:extLst>
      <p:ext uri="{BB962C8B-B14F-4D97-AF65-F5344CB8AC3E}">
        <p14:creationId xmlns:p14="http://schemas.microsoft.com/office/powerpoint/2010/main" val="2234183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549E148-1717-4C74-AB1B-C64A87F10DF9}" type="datetimeFigureOut">
              <a:rPr lang="en-US" smtClean="0"/>
              <a:t>10/17/2020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7D7DEC9-3F1A-4E68-9480-41E875B70679}" type="slidenum">
              <a:rPr lang="en-US" smtClean="0"/>
              <a:t>‹#›</a:t>
            </a:fld>
            <a:endParaRPr lang="en-US" dirty="0"/>
          </a:p>
        </p:txBody>
      </p:sp>
    </p:spTree>
    <p:extLst>
      <p:ext uri="{BB962C8B-B14F-4D97-AF65-F5344CB8AC3E}">
        <p14:creationId xmlns:p14="http://schemas.microsoft.com/office/powerpoint/2010/main" val="268597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49E148-1717-4C74-AB1B-C64A87F10DF9}" type="datetimeFigureOut">
              <a:rPr lang="en-US" smtClean="0"/>
              <a:t>10/17/2020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7D7DEC9-3F1A-4E68-9480-41E875B70679}" type="slidenum">
              <a:rPr lang="en-US" smtClean="0"/>
              <a:t>‹#›</a:t>
            </a:fld>
            <a:endParaRPr lang="en-US" dirty="0"/>
          </a:p>
        </p:txBody>
      </p:sp>
    </p:spTree>
    <p:extLst>
      <p:ext uri="{BB962C8B-B14F-4D97-AF65-F5344CB8AC3E}">
        <p14:creationId xmlns:p14="http://schemas.microsoft.com/office/powerpoint/2010/main" val="3574953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E549E148-1717-4C74-AB1B-C64A87F10DF9}" type="datetimeFigureOut">
              <a:rPr lang="en-US" smtClean="0"/>
              <a:t>10/17/2020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7D7DEC9-3F1A-4E68-9480-41E875B70679}" type="slidenum">
              <a:rPr lang="en-US" smtClean="0"/>
              <a:t>‹#›</a:t>
            </a:fld>
            <a:endParaRPr lang="en-US" dirty="0"/>
          </a:p>
        </p:txBody>
      </p:sp>
    </p:spTree>
    <p:extLst>
      <p:ext uri="{BB962C8B-B14F-4D97-AF65-F5344CB8AC3E}">
        <p14:creationId xmlns:p14="http://schemas.microsoft.com/office/powerpoint/2010/main" val="3015727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E549E148-1717-4C74-AB1B-C64A87F10DF9}" type="datetimeFigureOut">
              <a:rPr lang="en-US" smtClean="0"/>
              <a:t>10/17/2020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7D7DEC9-3F1A-4E68-9480-41E875B70679}" type="slidenum">
              <a:rPr lang="en-US" smtClean="0"/>
              <a:t>‹#›</a:t>
            </a:fld>
            <a:endParaRPr lang="en-US" dirty="0"/>
          </a:p>
        </p:txBody>
      </p:sp>
    </p:spTree>
    <p:extLst>
      <p:ext uri="{BB962C8B-B14F-4D97-AF65-F5344CB8AC3E}">
        <p14:creationId xmlns:p14="http://schemas.microsoft.com/office/powerpoint/2010/main" val="17644065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549E148-1717-4C74-AB1B-C64A87F10DF9}" type="datetimeFigureOut">
              <a:rPr lang="en-US" smtClean="0"/>
              <a:t>10/17/2020</a:t>
            </a:fld>
            <a:endParaRPr lang="en-US" dirty="0"/>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7D7DEC9-3F1A-4E68-9480-41E875B70679}" type="slidenum">
              <a:rPr lang="en-US" smtClean="0"/>
              <a:t>‹#›</a:t>
            </a:fld>
            <a:endParaRPr lang="en-US" dirty="0"/>
          </a:p>
        </p:txBody>
      </p:sp>
    </p:spTree>
    <p:extLst>
      <p:ext uri="{BB962C8B-B14F-4D97-AF65-F5344CB8AC3E}">
        <p14:creationId xmlns:p14="http://schemas.microsoft.com/office/powerpoint/2010/main" val="18400368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596063" y="1085115"/>
            <a:ext cx="2065994" cy="814809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p:cNvSpPr/>
          <p:nvPr/>
        </p:nvSpPr>
        <p:spPr>
          <a:xfrm>
            <a:off x="174171" y="177451"/>
            <a:ext cx="6487886" cy="1153886"/>
          </a:xfrm>
          <a:prstGeom prst="rect">
            <a:avLst/>
          </a:prstGeom>
          <a:solidFill>
            <a:schemeClr val="accent2"/>
          </a:solidFill>
          <a:ln>
            <a:solidFill>
              <a:srgbClr val="FF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a:latin typeface="Century Gothic" panose="020B0502020202020204" pitchFamily="34" charset="0"/>
              </a:rPr>
              <a:t>Northline Elementary </a:t>
            </a:r>
          </a:p>
        </p:txBody>
      </p:sp>
      <p:sp>
        <p:nvSpPr>
          <p:cNvPr id="5" name="TextBox 4"/>
          <p:cNvSpPr txBox="1"/>
          <p:nvPr/>
        </p:nvSpPr>
        <p:spPr>
          <a:xfrm>
            <a:off x="246742" y="1103608"/>
            <a:ext cx="1678665" cy="246221"/>
          </a:xfrm>
          <a:prstGeom prst="rect">
            <a:avLst/>
          </a:prstGeom>
          <a:noFill/>
        </p:spPr>
        <p:txBody>
          <a:bodyPr wrap="none" rtlCol="0">
            <a:spAutoFit/>
          </a:bodyPr>
          <a:lstStyle/>
          <a:p>
            <a:r>
              <a:rPr lang="en-US" sz="1000" dirty="0">
                <a:solidFill>
                  <a:schemeClr val="bg1"/>
                </a:solidFill>
              </a:rPr>
              <a:t>Northline Elementary School</a:t>
            </a:r>
          </a:p>
        </p:txBody>
      </p:sp>
      <p:sp>
        <p:nvSpPr>
          <p:cNvPr id="6" name="TextBox 5"/>
          <p:cNvSpPr txBox="1"/>
          <p:nvPr/>
        </p:nvSpPr>
        <p:spPr>
          <a:xfrm>
            <a:off x="5367213" y="1103608"/>
            <a:ext cx="838691" cy="246221"/>
          </a:xfrm>
          <a:prstGeom prst="rect">
            <a:avLst/>
          </a:prstGeom>
          <a:noFill/>
        </p:spPr>
        <p:txBody>
          <a:bodyPr wrap="none" rtlCol="0">
            <a:spAutoFit/>
          </a:bodyPr>
          <a:lstStyle/>
          <a:p>
            <a:r>
              <a:rPr lang="en-US" sz="1000" dirty="0">
                <a:solidFill>
                  <a:schemeClr val="bg1"/>
                </a:solidFill>
              </a:rPr>
              <a:t>01/28/ 2020</a:t>
            </a:r>
          </a:p>
        </p:txBody>
      </p:sp>
      <p:sp>
        <p:nvSpPr>
          <p:cNvPr id="7" name="TextBox 6"/>
          <p:cNvSpPr txBox="1"/>
          <p:nvPr/>
        </p:nvSpPr>
        <p:spPr>
          <a:xfrm>
            <a:off x="2459462" y="1085116"/>
            <a:ext cx="1675459" cy="246221"/>
          </a:xfrm>
          <a:prstGeom prst="rect">
            <a:avLst/>
          </a:prstGeom>
          <a:noFill/>
        </p:spPr>
        <p:txBody>
          <a:bodyPr wrap="none" rtlCol="0">
            <a:spAutoFit/>
          </a:bodyPr>
          <a:lstStyle/>
          <a:p>
            <a:r>
              <a:rPr lang="en-US" sz="1000" dirty="0">
                <a:solidFill>
                  <a:schemeClr val="bg1"/>
                </a:solidFill>
              </a:rPr>
              <a:t>Targeted Improvement Plan </a:t>
            </a:r>
          </a:p>
        </p:txBody>
      </p:sp>
      <p:sp>
        <p:nvSpPr>
          <p:cNvPr id="8" name="TextBox 7"/>
          <p:cNvSpPr txBox="1"/>
          <p:nvPr/>
        </p:nvSpPr>
        <p:spPr>
          <a:xfrm>
            <a:off x="195943" y="1369972"/>
            <a:ext cx="4422665" cy="1661993"/>
          </a:xfrm>
          <a:prstGeom prst="rect">
            <a:avLst/>
          </a:prstGeom>
          <a:noFill/>
        </p:spPr>
        <p:txBody>
          <a:bodyPr wrap="square" rtlCol="0">
            <a:spAutoFit/>
          </a:bodyPr>
          <a:lstStyle/>
          <a:p>
            <a:r>
              <a:rPr lang="en-US" b="1" dirty="0">
                <a:solidFill>
                  <a:schemeClr val="accent1">
                    <a:lumMod val="75000"/>
                  </a:schemeClr>
                </a:solidFill>
                <a:latin typeface="Century Gothic" panose="020B0502020202020204" pitchFamily="34" charset="0"/>
              </a:rPr>
              <a:t>Self Assessment</a:t>
            </a:r>
          </a:p>
          <a:p>
            <a:pPr marL="285750" indent="-285750">
              <a:buFont typeface="Arial" panose="020B0604020202020204" pitchFamily="34" charset="0"/>
              <a:buChar char="•"/>
            </a:pPr>
            <a:r>
              <a:rPr lang="en-US" sz="1400" dirty="0"/>
              <a:t>3.1 Compelling and aligned vision, mission, goals, values focused on a safe environment and high expectations. </a:t>
            </a:r>
          </a:p>
          <a:p>
            <a:pPr marL="285750" indent="-285750">
              <a:buFont typeface="Arial" panose="020B0604020202020204" pitchFamily="34" charset="0"/>
              <a:buChar char="•"/>
            </a:pPr>
            <a:r>
              <a:rPr lang="en-US" sz="1400" dirty="0"/>
              <a:t>5.1 Objective-driven daily lesson plans with formative assessments. </a:t>
            </a:r>
          </a:p>
          <a:p>
            <a:pPr marL="285750" indent="-285750">
              <a:buFont typeface="Arial" panose="020B0604020202020204" pitchFamily="34" charset="0"/>
              <a:buChar char="•"/>
            </a:pPr>
            <a:r>
              <a:rPr lang="en-US" sz="1400" dirty="0"/>
              <a:t>5.3 Data-driven instruction. </a:t>
            </a:r>
            <a:endParaRPr lang="en-US" sz="1400" b="1" dirty="0">
              <a:solidFill>
                <a:schemeClr val="accent1">
                  <a:lumMod val="75000"/>
                </a:schemeClr>
              </a:solidFill>
              <a:latin typeface="Century Gothic" panose="020B0502020202020204" pitchFamily="34" charset="0"/>
            </a:endParaRPr>
          </a:p>
        </p:txBody>
      </p:sp>
      <p:sp>
        <p:nvSpPr>
          <p:cNvPr id="10" name="Rectangle 9"/>
          <p:cNvSpPr/>
          <p:nvPr/>
        </p:nvSpPr>
        <p:spPr>
          <a:xfrm>
            <a:off x="4618608" y="1446080"/>
            <a:ext cx="1813560" cy="646331"/>
          </a:xfrm>
          <a:prstGeom prst="rect">
            <a:avLst/>
          </a:prstGeom>
        </p:spPr>
        <p:txBody>
          <a:bodyPr wrap="square">
            <a:spAutoFit/>
          </a:bodyPr>
          <a:lstStyle/>
          <a:p>
            <a:pPr algn="ctr">
              <a:spcBef>
                <a:spcPts val="1800"/>
              </a:spcBef>
            </a:pPr>
            <a:r>
              <a:rPr lang="en-US" b="1" kern="0" dirty="0">
                <a:solidFill>
                  <a:schemeClr val="bg1"/>
                </a:solidFill>
                <a:effectLst/>
                <a:latin typeface="Century Gothic" panose="020B0502020202020204" pitchFamily="34" charset="0"/>
                <a:ea typeface="HYGothic-Medium"/>
                <a:cs typeface="Tahoma" panose="020B0604030504040204" pitchFamily="34" charset="0"/>
              </a:rPr>
              <a:t>Distric</a:t>
            </a:r>
            <a:r>
              <a:rPr lang="en-US" b="1" kern="0" dirty="0">
                <a:solidFill>
                  <a:schemeClr val="bg1"/>
                </a:solidFill>
                <a:latin typeface="Century Gothic" panose="020B0502020202020204" pitchFamily="34" charset="0"/>
                <a:ea typeface="HYGothic-Medium"/>
                <a:cs typeface="Tahoma" panose="020B0604030504040204" pitchFamily="34" charset="0"/>
              </a:rPr>
              <a:t>t Commitments</a:t>
            </a:r>
            <a:endParaRPr lang="en-US" b="1" kern="0" dirty="0">
              <a:solidFill>
                <a:schemeClr val="bg1"/>
              </a:solidFill>
              <a:effectLst/>
              <a:latin typeface="Century Gothic" panose="020B0502020202020204" pitchFamily="34" charset="0"/>
              <a:ea typeface="HYGothic-Medium"/>
              <a:cs typeface="Tahoma" panose="020B0604030504040204" pitchFamily="34" charset="0"/>
            </a:endParaRPr>
          </a:p>
        </p:txBody>
      </p:sp>
      <p:cxnSp>
        <p:nvCxnSpPr>
          <p:cNvPr id="12" name="Straight Connector 11"/>
          <p:cNvCxnSpPr/>
          <p:nvPr/>
        </p:nvCxnSpPr>
        <p:spPr>
          <a:xfrm>
            <a:off x="4732740" y="2123789"/>
            <a:ext cx="1699428" cy="0"/>
          </a:xfrm>
          <a:prstGeom prst="line">
            <a:avLst/>
          </a:prstGeom>
          <a:ln w="76200" cmpd="tri">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rot="16200000">
            <a:off x="-329283" y="4038656"/>
            <a:ext cx="1090363" cy="369332"/>
          </a:xfrm>
          <a:prstGeom prst="rect">
            <a:avLst/>
          </a:prstGeom>
          <a:noFill/>
        </p:spPr>
        <p:txBody>
          <a:bodyPr wrap="none" rtlCol="0">
            <a:spAutoFit/>
          </a:bodyPr>
          <a:lstStyle/>
          <a:p>
            <a:r>
              <a:rPr lang="en-US" b="1" dirty="0">
                <a:solidFill>
                  <a:schemeClr val="accent1">
                    <a:lumMod val="75000"/>
                  </a:schemeClr>
                </a:solidFill>
                <a:latin typeface="Century Gothic" panose="020B0502020202020204" pitchFamily="34" charset="0"/>
              </a:rPr>
              <a:t>Rational</a:t>
            </a:r>
          </a:p>
        </p:txBody>
      </p:sp>
      <p:sp>
        <p:nvSpPr>
          <p:cNvPr id="15" name="TextBox 14"/>
          <p:cNvSpPr txBox="1"/>
          <p:nvPr/>
        </p:nvSpPr>
        <p:spPr>
          <a:xfrm>
            <a:off x="4697829" y="2195997"/>
            <a:ext cx="1813560" cy="7294305"/>
          </a:xfrm>
          <a:prstGeom prst="rect">
            <a:avLst/>
          </a:prstGeom>
          <a:noFill/>
        </p:spPr>
        <p:txBody>
          <a:bodyPr wrap="square" rtlCol="0">
            <a:spAutoFit/>
          </a:bodyPr>
          <a:lstStyle/>
          <a:p>
            <a:pPr marL="171450" indent="-171450">
              <a:buFont typeface="Arial" panose="020B0604020202020204" pitchFamily="34" charset="0"/>
              <a:buChar char="•"/>
            </a:pPr>
            <a:r>
              <a:rPr lang="en-US" sz="1200" dirty="0">
                <a:solidFill>
                  <a:schemeClr val="bg1"/>
                </a:solidFill>
              </a:rPr>
              <a:t>3.1 If the district ensures that campus buildings are well-maintained, safe, and conducive to learning and district policies and practices align with and promote positive school culture then campuses are able to create and implement a compelling and aligned vision, mission, goals, and values focused on a safe environment with high expectations for all.</a:t>
            </a:r>
          </a:p>
          <a:p>
            <a:pPr marL="171450" indent="-171450">
              <a:buFont typeface="Arial" panose="020B0604020202020204" pitchFamily="34" charset="0"/>
              <a:buChar char="•"/>
            </a:pPr>
            <a:r>
              <a:rPr lang="en-US" sz="1200" dirty="0">
                <a:solidFill>
                  <a:schemeClr val="bg1"/>
                </a:solidFill>
              </a:rPr>
              <a:t>5.3 If the district provides schools with access to student academic, behavioral, and graduation data and has effective systems and practices for identifying and supporting struggling learners and supporting effective instruction in schools then campuses will be able to establish strong data driven instructional practices and provide RTI for students with learning and socio-emotional gaps.  </a:t>
            </a:r>
          </a:p>
          <a:p>
            <a:pPr marL="171450" indent="-171450">
              <a:buFont typeface="Arial" panose="020B0604020202020204" pitchFamily="34" charset="0"/>
              <a:buChar char="•"/>
            </a:pPr>
            <a:endParaRPr lang="en-US" sz="1200" dirty="0"/>
          </a:p>
        </p:txBody>
      </p:sp>
      <p:graphicFrame>
        <p:nvGraphicFramePr>
          <p:cNvPr id="16" name="Table 15"/>
          <p:cNvGraphicFramePr>
            <a:graphicFrameLocks noGrp="1"/>
          </p:cNvGraphicFramePr>
          <p:nvPr>
            <p:extLst>
              <p:ext uri="{D42A27DB-BD31-4B8C-83A1-F6EECF244321}">
                <p14:modId xmlns:p14="http://schemas.microsoft.com/office/powerpoint/2010/main" val="3702178523"/>
              </p:ext>
            </p:extLst>
          </p:nvPr>
        </p:nvGraphicFramePr>
        <p:xfrm>
          <a:off x="431410" y="3390664"/>
          <a:ext cx="4110924" cy="5351580"/>
        </p:xfrm>
        <a:graphic>
          <a:graphicData uri="http://schemas.openxmlformats.org/drawingml/2006/table">
            <a:tbl>
              <a:tblPr firstRow="1" bandRow="1">
                <a:tableStyleId>{5C22544A-7EE6-4342-B048-85BDC9FD1C3A}</a:tableStyleId>
              </a:tblPr>
              <a:tblGrid>
                <a:gridCol w="1511261">
                  <a:extLst>
                    <a:ext uri="{9D8B030D-6E8A-4147-A177-3AD203B41FA5}">
                      <a16:colId xmlns:a16="http://schemas.microsoft.com/office/drawing/2014/main" val="20000"/>
                    </a:ext>
                  </a:extLst>
                </a:gridCol>
                <a:gridCol w="1314279">
                  <a:extLst>
                    <a:ext uri="{9D8B030D-6E8A-4147-A177-3AD203B41FA5}">
                      <a16:colId xmlns:a16="http://schemas.microsoft.com/office/drawing/2014/main" val="20001"/>
                    </a:ext>
                  </a:extLst>
                </a:gridCol>
                <a:gridCol w="1285384">
                  <a:extLst>
                    <a:ext uri="{9D8B030D-6E8A-4147-A177-3AD203B41FA5}">
                      <a16:colId xmlns:a16="http://schemas.microsoft.com/office/drawing/2014/main" val="2481640618"/>
                    </a:ext>
                  </a:extLst>
                </a:gridCol>
              </a:tblGrid>
              <a:tr h="2886992">
                <a:tc>
                  <a:txBody>
                    <a:bodyPr/>
                    <a:lstStyle/>
                    <a:p>
                      <a:r>
                        <a:rPr lang="en-US" sz="1000" b="0" dirty="0">
                          <a:latin typeface="Century Gothic" panose="020B0502020202020204" pitchFamily="34" charset="0"/>
                        </a:rPr>
                        <a:t>Teachers and community members were extremely concerned with the lack of campus culture. Parents expressed that the bare minimum a school can accomplish was not happening at Northline Elementary such as keeping all students safe, providing students with a good education, and teacher-student rapport. </a:t>
                      </a:r>
                    </a:p>
                  </a:txBody>
                  <a:tcPr/>
                </a:tc>
                <a:tc>
                  <a:txBody>
                    <a:bodyPr/>
                    <a:lstStyle/>
                    <a:p>
                      <a:r>
                        <a:rPr lang="en-US" sz="1000" b="0" dirty="0">
                          <a:latin typeface="Century Gothic" panose="020B0502020202020204" pitchFamily="34" charset="0"/>
                        </a:rPr>
                        <a:t>Teachers have not been trained on how to write the lesson objective properly. Teachers label either Texas Essential Knowledge Skills (TEKS) or Student  Expectation (SE) numbers where the objective should be on the class bulletin board. </a:t>
                      </a:r>
                    </a:p>
                  </a:txBody>
                  <a:tcPr/>
                </a:tc>
                <a:tc>
                  <a:txBody>
                    <a:bodyPr/>
                    <a:lstStyle/>
                    <a:p>
                      <a:r>
                        <a:rPr lang="en-US" sz="1000" b="0" dirty="0">
                          <a:latin typeface="Century Gothic" panose="020B0502020202020204" pitchFamily="34" charset="0"/>
                        </a:rPr>
                        <a:t>Teachers have not had a Professional Learning Community (PLC) meeting in the past years. There have been meetings but they were more like grade level meetings.</a:t>
                      </a:r>
                    </a:p>
                  </a:txBody>
                  <a:tcPr/>
                </a:tc>
                <a:extLst>
                  <a:ext uri="{0D108BD9-81ED-4DB2-BD59-A6C34878D82A}">
                    <a16:rowId xmlns:a16="http://schemas.microsoft.com/office/drawing/2014/main" val="10000"/>
                  </a:ext>
                </a:extLst>
              </a:tr>
              <a:tr h="2364540">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dirty="0">
                          <a:latin typeface="Century Gothic" panose="020B0502020202020204" pitchFamily="34" charset="0"/>
                        </a:rPr>
                        <a:t>The desired annual outcome will be to have a high teacher retention of the most highly effective teachers, to build a positive teacher-student rapport, and decrease the number of discipline referrals. </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900" b="0" dirty="0">
                          <a:latin typeface="Century Gothic" panose="020B0502020202020204" pitchFamily="34" charset="0"/>
                        </a:rPr>
                        <a:t>The desired annual outcome will be to engage all teachers to create data-driven lesson plans and be able to articulate lesson objectives on a daily basis. </a:t>
                      </a:r>
                    </a:p>
                  </a:txBody>
                  <a:tcPr/>
                </a:tc>
                <a:tc>
                  <a:txBody>
                    <a:bodyPr/>
                    <a:lstStyle/>
                    <a:p>
                      <a:pPr marL="0" indent="0">
                        <a:buFont typeface="Arial" panose="020B0604020202020204" pitchFamily="34" charset="0"/>
                        <a:buNone/>
                      </a:pPr>
                      <a:r>
                        <a:rPr lang="en-US" sz="900" b="0" dirty="0">
                          <a:latin typeface="Century Gothic" panose="020B0502020202020204" pitchFamily="34" charset="0"/>
                        </a:rPr>
                        <a:t>The desired annual outcome will be to have teachers track and identify data trends among data sets to create data driven instruction. </a:t>
                      </a:r>
                    </a:p>
                  </a:txBody>
                  <a:tcPr/>
                </a:tc>
                <a:extLst>
                  <a:ext uri="{0D108BD9-81ED-4DB2-BD59-A6C34878D82A}">
                    <a16:rowId xmlns:a16="http://schemas.microsoft.com/office/drawing/2014/main" val="10001"/>
                  </a:ext>
                </a:extLst>
              </a:tr>
            </a:tbl>
          </a:graphicData>
        </a:graphic>
      </p:graphicFrame>
      <p:sp>
        <p:nvSpPr>
          <p:cNvPr id="17" name="Oval 16"/>
          <p:cNvSpPr/>
          <p:nvPr/>
        </p:nvSpPr>
        <p:spPr>
          <a:xfrm>
            <a:off x="935817" y="3015807"/>
            <a:ext cx="178777" cy="357746"/>
          </a:xfrm>
          <a:prstGeom prst="ellipse">
            <a:avLst/>
          </a:prstGeom>
          <a:solidFill>
            <a:schemeClr val="accent1">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accent1">
                    <a:lumMod val="75000"/>
                  </a:schemeClr>
                </a:solidFill>
                <a:latin typeface="Century Gothic" panose="020B0502020202020204" pitchFamily="34" charset="0"/>
              </a:rPr>
              <a:t>1</a:t>
            </a:r>
          </a:p>
        </p:txBody>
      </p:sp>
      <p:sp>
        <p:nvSpPr>
          <p:cNvPr id="18" name="Oval 17"/>
          <p:cNvSpPr/>
          <p:nvPr/>
        </p:nvSpPr>
        <p:spPr>
          <a:xfrm>
            <a:off x="2347077" y="3022512"/>
            <a:ext cx="167260" cy="357746"/>
          </a:xfrm>
          <a:prstGeom prst="ellipse">
            <a:avLst/>
          </a:prstGeom>
          <a:solidFill>
            <a:schemeClr val="accent1">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accent1">
                    <a:lumMod val="75000"/>
                  </a:schemeClr>
                </a:solidFill>
                <a:latin typeface="Century Gothic" panose="020B0502020202020204" pitchFamily="34" charset="0"/>
              </a:rPr>
              <a:t>2</a:t>
            </a:r>
          </a:p>
        </p:txBody>
      </p:sp>
      <p:sp>
        <p:nvSpPr>
          <p:cNvPr id="21" name="TextBox 20"/>
          <p:cNvSpPr txBox="1"/>
          <p:nvPr/>
        </p:nvSpPr>
        <p:spPr>
          <a:xfrm rot="16200000">
            <a:off x="-877923" y="6998331"/>
            <a:ext cx="2249334" cy="369332"/>
          </a:xfrm>
          <a:prstGeom prst="rect">
            <a:avLst/>
          </a:prstGeom>
          <a:noFill/>
        </p:spPr>
        <p:txBody>
          <a:bodyPr wrap="none" rtlCol="0">
            <a:spAutoFit/>
          </a:bodyPr>
          <a:lstStyle/>
          <a:p>
            <a:r>
              <a:rPr lang="en-US" b="1" dirty="0">
                <a:solidFill>
                  <a:schemeClr val="accent1">
                    <a:lumMod val="75000"/>
                  </a:schemeClr>
                </a:solidFill>
                <a:latin typeface="Century Gothic" panose="020B0502020202020204" pitchFamily="34" charset="0"/>
              </a:rPr>
              <a:t>Desired Outcomes</a:t>
            </a:r>
          </a:p>
        </p:txBody>
      </p:sp>
      <p:sp>
        <p:nvSpPr>
          <p:cNvPr id="19" name="Oval 18">
            <a:extLst>
              <a:ext uri="{FF2B5EF4-FFF2-40B4-BE49-F238E27FC236}">
                <a16:creationId xmlns:a16="http://schemas.microsoft.com/office/drawing/2014/main" id="{AF3CCDEE-91CF-4025-884D-825B7F9A0732}"/>
              </a:ext>
            </a:extLst>
          </p:cNvPr>
          <p:cNvSpPr/>
          <p:nvPr/>
        </p:nvSpPr>
        <p:spPr>
          <a:xfrm>
            <a:off x="3607372" y="3015807"/>
            <a:ext cx="216003" cy="357746"/>
          </a:xfrm>
          <a:prstGeom prst="ellipse">
            <a:avLst/>
          </a:prstGeom>
          <a:solidFill>
            <a:schemeClr val="accent1">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accent1">
                    <a:lumMod val="75000"/>
                  </a:schemeClr>
                </a:solidFill>
                <a:latin typeface="Century Gothic" panose="020B0502020202020204" pitchFamily="34" charset="0"/>
              </a:rPr>
              <a:t>3</a:t>
            </a:r>
          </a:p>
        </p:txBody>
      </p:sp>
    </p:spTree>
    <p:extLst>
      <p:ext uri="{BB962C8B-B14F-4D97-AF65-F5344CB8AC3E}">
        <p14:creationId xmlns:p14="http://schemas.microsoft.com/office/powerpoint/2010/main" val="1165380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1345" y="247215"/>
            <a:ext cx="6487886" cy="1153886"/>
          </a:xfrm>
          <a:prstGeom prst="rect">
            <a:avLst/>
          </a:prstGeom>
          <a:solidFill>
            <a:schemeClr val="accent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a:latin typeface="Century Gothic" panose="020B0502020202020204" pitchFamily="34" charset="0"/>
              </a:rPr>
              <a:t>Northline Elementary</a:t>
            </a:r>
          </a:p>
        </p:txBody>
      </p:sp>
      <p:sp>
        <p:nvSpPr>
          <p:cNvPr id="5" name="TextBox 4"/>
          <p:cNvSpPr txBox="1"/>
          <p:nvPr/>
        </p:nvSpPr>
        <p:spPr>
          <a:xfrm>
            <a:off x="246742" y="1103608"/>
            <a:ext cx="1678665" cy="246221"/>
          </a:xfrm>
          <a:prstGeom prst="rect">
            <a:avLst/>
          </a:prstGeom>
          <a:noFill/>
        </p:spPr>
        <p:txBody>
          <a:bodyPr wrap="none" rtlCol="0">
            <a:spAutoFit/>
          </a:bodyPr>
          <a:lstStyle/>
          <a:p>
            <a:r>
              <a:rPr lang="en-US" sz="1000" dirty="0">
                <a:solidFill>
                  <a:schemeClr val="bg1"/>
                </a:solidFill>
              </a:rPr>
              <a:t>Northline Elementary School</a:t>
            </a:r>
          </a:p>
        </p:txBody>
      </p:sp>
      <p:sp>
        <p:nvSpPr>
          <p:cNvPr id="6" name="TextBox 5"/>
          <p:cNvSpPr txBox="1"/>
          <p:nvPr/>
        </p:nvSpPr>
        <p:spPr>
          <a:xfrm>
            <a:off x="5367213" y="1103608"/>
            <a:ext cx="744114" cy="246221"/>
          </a:xfrm>
          <a:prstGeom prst="rect">
            <a:avLst/>
          </a:prstGeom>
          <a:noFill/>
        </p:spPr>
        <p:txBody>
          <a:bodyPr wrap="none" rtlCol="0">
            <a:spAutoFit/>
          </a:bodyPr>
          <a:lstStyle/>
          <a:p>
            <a:r>
              <a:rPr lang="en-US" sz="1000" dirty="0">
                <a:solidFill>
                  <a:schemeClr val="bg1"/>
                </a:solidFill>
              </a:rPr>
              <a:t>1/28/2020</a:t>
            </a:r>
          </a:p>
        </p:txBody>
      </p:sp>
      <p:sp>
        <p:nvSpPr>
          <p:cNvPr id="7" name="TextBox 6"/>
          <p:cNvSpPr txBox="1"/>
          <p:nvPr/>
        </p:nvSpPr>
        <p:spPr>
          <a:xfrm>
            <a:off x="2852662" y="1103607"/>
            <a:ext cx="1646605" cy="246221"/>
          </a:xfrm>
          <a:prstGeom prst="rect">
            <a:avLst/>
          </a:prstGeom>
          <a:noFill/>
        </p:spPr>
        <p:txBody>
          <a:bodyPr wrap="none" rtlCol="0">
            <a:spAutoFit/>
          </a:bodyPr>
          <a:lstStyle/>
          <a:p>
            <a:r>
              <a:rPr lang="en-US" sz="1000" dirty="0">
                <a:solidFill>
                  <a:schemeClr val="bg1"/>
                </a:solidFill>
              </a:rPr>
              <a:t>Targeted Improvement Plan</a:t>
            </a:r>
          </a:p>
        </p:txBody>
      </p:sp>
      <p:sp>
        <p:nvSpPr>
          <p:cNvPr id="8" name="TextBox 7"/>
          <p:cNvSpPr txBox="1"/>
          <p:nvPr/>
        </p:nvSpPr>
        <p:spPr>
          <a:xfrm>
            <a:off x="215901" y="1449048"/>
            <a:ext cx="1345240" cy="369332"/>
          </a:xfrm>
          <a:prstGeom prst="rect">
            <a:avLst/>
          </a:prstGeom>
          <a:noFill/>
        </p:spPr>
        <p:txBody>
          <a:bodyPr wrap="none" rtlCol="0">
            <a:spAutoFit/>
          </a:bodyPr>
          <a:lstStyle/>
          <a:p>
            <a:r>
              <a:rPr lang="en-US" b="1" dirty="0">
                <a:solidFill>
                  <a:schemeClr val="accent1">
                    <a:lumMod val="75000"/>
                  </a:schemeClr>
                </a:solidFill>
                <a:latin typeface="Century Gothic" panose="020B0502020202020204" pitchFamily="34" charset="0"/>
              </a:rPr>
              <a:t>Outcomes</a:t>
            </a:r>
          </a:p>
        </p:txBody>
      </p:sp>
      <p:sp>
        <p:nvSpPr>
          <p:cNvPr id="13" name="Rectangle 12"/>
          <p:cNvSpPr/>
          <p:nvPr/>
        </p:nvSpPr>
        <p:spPr>
          <a:xfrm>
            <a:off x="215900" y="1784638"/>
            <a:ext cx="6446157" cy="261610"/>
          </a:xfrm>
          <a:prstGeom prst="rect">
            <a:avLst/>
          </a:prstGeom>
        </p:spPr>
        <p:txBody>
          <a:bodyPr wrap="square">
            <a:spAutoFit/>
          </a:bodyPr>
          <a:lstStyle/>
          <a:p>
            <a:r>
              <a:rPr lang="en-US" sz="1100" dirty="0">
                <a:effectLst/>
                <a:latin typeface="Century Gothic" panose="020B0502020202020204" pitchFamily="34" charset="0"/>
                <a:ea typeface="Malgun Gothic" panose="020B0503020000020004" pitchFamily="34" charset="-127"/>
                <a:cs typeface="Times New Roman" panose="02020603050405020304" pitchFamily="18" charset="0"/>
              </a:rPr>
              <a:t>Our </a:t>
            </a:r>
            <a:r>
              <a:rPr lang="en-US" sz="1100" dirty="0">
                <a:latin typeface="Century Gothic" panose="020B0502020202020204" pitchFamily="34" charset="0"/>
                <a:ea typeface="Malgun Gothic" panose="020B0503020000020004" pitchFamily="34" charset="-127"/>
                <a:cs typeface="Times New Roman" panose="02020603050405020304" pitchFamily="18" charset="0"/>
              </a:rPr>
              <a:t>Targeted Improvement P</a:t>
            </a:r>
            <a:r>
              <a:rPr lang="en-US" sz="1100" dirty="0">
                <a:effectLst/>
                <a:latin typeface="Century Gothic" panose="020B0502020202020204" pitchFamily="34" charset="0"/>
                <a:ea typeface="Malgun Gothic" panose="020B0503020000020004" pitchFamily="34" charset="-127"/>
                <a:cs typeface="Times New Roman" panose="02020603050405020304" pitchFamily="18" charset="0"/>
              </a:rPr>
              <a:t>lan will address the following:</a:t>
            </a:r>
            <a:endParaRPr lang="en-US" sz="1100" dirty="0"/>
          </a:p>
        </p:txBody>
      </p:sp>
      <p:graphicFrame>
        <p:nvGraphicFramePr>
          <p:cNvPr id="20" name="Table 19"/>
          <p:cNvGraphicFramePr>
            <a:graphicFrameLocks noGrp="1"/>
          </p:cNvGraphicFramePr>
          <p:nvPr>
            <p:extLst>
              <p:ext uri="{D42A27DB-BD31-4B8C-83A1-F6EECF244321}">
                <p14:modId xmlns:p14="http://schemas.microsoft.com/office/powerpoint/2010/main" val="1159093955"/>
              </p:ext>
            </p:extLst>
          </p:nvPr>
        </p:nvGraphicFramePr>
        <p:xfrm>
          <a:off x="120807" y="2046249"/>
          <a:ext cx="4830333" cy="4035724"/>
        </p:xfrm>
        <a:graphic>
          <a:graphicData uri="http://schemas.openxmlformats.org/drawingml/2006/table">
            <a:tbl>
              <a:tblPr firstRow="1" bandRow="1">
                <a:tableStyleId>{5C22544A-7EE6-4342-B048-85BDC9FD1C3A}</a:tableStyleId>
              </a:tblPr>
              <a:tblGrid>
                <a:gridCol w="1931017">
                  <a:extLst>
                    <a:ext uri="{9D8B030D-6E8A-4147-A177-3AD203B41FA5}">
                      <a16:colId xmlns:a16="http://schemas.microsoft.com/office/drawing/2014/main" val="20000"/>
                    </a:ext>
                  </a:extLst>
                </a:gridCol>
                <a:gridCol w="1691733">
                  <a:extLst>
                    <a:ext uri="{9D8B030D-6E8A-4147-A177-3AD203B41FA5}">
                      <a16:colId xmlns:a16="http://schemas.microsoft.com/office/drawing/2014/main" val="582231658"/>
                    </a:ext>
                  </a:extLst>
                </a:gridCol>
                <a:gridCol w="1207583">
                  <a:extLst>
                    <a:ext uri="{9D8B030D-6E8A-4147-A177-3AD203B41FA5}">
                      <a16:colId xmlns:a16="http://schemas.microsoft.com/office/drawing/2014/main" val="20001"/>
                    </a:ext>
                  </a:extLst>
                </a:gridCol>
              </a:tblGrid>
              <a:tr h="880454">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Calibri" panose="020F0502020204030204" pitchFamily="34" charset="0"/>
                        </a:rPr>
                        <a:t>3.1 Compelling and aligned vision, mission, goals, values focused on a safe environment and high expectations.</a:t>
                      </a:r>
                    </a:p>
                    <a:p>
                      <a:pPr algn="ctr"/>
                      <a:endParaRPr lang="en-US" sz="1000" b="0" dirty="0">
                        <a:latin typeface="Century Gothic" panose="020B0502020202020204" pitchFamily="34" charset="0"/>
                      </a:endParaRP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Calibri" panose="020F0502020204030204" pitchFamily="34" charset="0"/>
                        </a:rPr>
                        <a:t>5.1 Objective-driven daily lesson plans with formative assessments.</a:t>
                      </a:r>
                    </a:p>
                    <a:p>
                      <a:pPr algn="ctr"/>
                      <a:endParaRPr lang="en-US" sz="1000" b="0" dirty="0">
                        <a:latin typeface="Century Gothic" panose="020B0502020202020204" pitchFamily="34" charset="0"/>
                      </a:endParaRP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Calibri" panose="020F0502020204030204" pitchFamily="34" charset="0"/>
                        </a:rPr>
                        <a:t>5.3 Data-driven instruction.</a:t>
                      </a:r>
                    </a:p>
                    <a:p>
                      <a:pPr algn="ctr"/>
                      <a:endParaRPr lang="en-US" sz="1000" b="0" dirty="0">
                        <a:latin typeface="Century Gothic" panose="020B0502020202020204" pitchFamily="34" charset="0"/>
                      </a:endParaRPr>
                    </a:p>
                  </a:txBody>
                  <a:tcPr/>
                </a:tc>
                <a:extLst>
                  <a:ext uri="{0D108BD9-81ED-4DB2-BD59-A6C34878D82A}">
                    <a16:rowId xmlns:a16="http://schemas.microsoft.com/office/drawing/2014/main" val="10000"/>
                  </a:ext>
                </a:extLst>
              </a:tr>
              <a:tr h="1316828">
                <a:tc>
                  <a:txBody>
                    <a:bodyPr/>
                    <a:lstStyle/>
                    <a:p>
                      <a:pPr algn="l" fontAlgn="t"/>
                      <a:r>
                        <a:rPr lang="en-US" sz="1200" b="0" i="0" u="none" strike="noStrike" dirty="0">
                          <a:solidFill>
                            <a:srgbClr val="000000"/>
                          </a:solidFill>
                          <a:effectLst/>
                          <a:latin typeface="Calibri" panose="020F0502020204030204" pitchFamily="34" charset="0"/>
                        </a:rPr>
                        <a:t>The desired annual outcome will be to have a high teacher retention of the most highly effective teachers, to build a positive teacher-student rapport, and decrease the number of discipline referrals. 		</a:t>
                      </a:r>
                    </a:p>
                    <a:p>
                      <a:pPr algn="l" fontAlgn="t"/>
                      <a:endParaRPr lang="en-US" sz="1200" b="0" i="0" u="none" strike="noStrike" dirty="0">
                        <a:solidFill>
                          <a:srgbClr val="000000"/>
                        </a:solidFill>
                        <a:effectLst/>
                        <a:latin typeface="Calibri" panose="020F0502020204030204" pitchFamily="34" charset="0"/>
                      </a:endParaRPr>
                    </a:p>
                  </a:txBody>
                  <a:tcPr marL="0" marR="0" marT="0" marB="0"/>
                </a:tc>
                <a:tc>
                  <a:txBody>
                    <a:bodyPr/>
                    <a:lstStyle/>
                    <a:p>
                      <a:r>
                        <a:rPr lang="en-US" dirty="0"/>
                        <a:t>The desired annual outcome will be to engage all teachers to create data-driven lesson plans and be able to articulate lesson objectives on a daily basis. </a:t>
                      </a:r>
                    </a:p>
                  </a:txBody>
                  <a:tcPr marL="0" marR="0" marT="0" marB="0"/>
                </a:tc>
                <a:tc>
                  <a:txBody>
                    <a:bodyPr/>
                    <a:lstStyle/>
                    <a:p>
                      <a:pPr algn="l" fontAlgn="t"/>
                      <a:r>
                        <a:rPr lang="en-US" sz="1200" b="0" i="0" u="none" strike="noStrike" dirty="0">
                          <a:solidFill>
                            <a:srgbClr val="000000"/>
                          </a:solidFill>
                          <a:effectLst/>
                          <a:latin typeface="Calibri" panose="020F0502020204030204" pitchFamily="34" charset="0"/>
                        </a:rPr>
                        <a:t>The desired annual outcome will be to have teachers track and identify data trends among data sets to create data driven instruction. </a:t>
                      </a:r>
                    </a:p>
                  </a:txBody>
                  <a:tcPr marL="0" marR="0" marT="0" marB="0"/>
                </a:tc>
                <a:extLst>
                  <a:ext uri="{0D108BD9-81ED-4DB2-BD59-A6C34878D82A}">
                    <a16:rowId xmlns:a16="http://schemas.microsoft.com/office/drawing/2014/main" val="10001"/>
                  </a:ext>
                </a:extLst>
              </a:tr>
              <a:tr h="1509350">
                <a:tc>
                  <a:txBody>
                    <a:bodyPr/>
                    <a:lstStyle/>
                    <a:p>
                      <a:pPr algn="l" fontAlgn="ctr"/>
                      <a:r>
                        <a:rPr lang="en-US" sz="1200" b="0" i="0" u="none" strike="noStrike" dirty="0">
                          <a:solidFill>
                            <a:srgbClr val="000000"/>
                          </a:solidFill>
                          <a:effectLst/>
                          <a:latin typeface="Calibri" panose="020F0502020204030204" pitchFamily="34" charset="0"/>
                        </a:rPr>
                        <a:t>Teachers have a defeated mind-set. Teachers have had an unhealthy relationship with administration, such as being yelled or screamed at for not complying. Also, teachers felt unsupported by administration. </a:t>
                      </a:r>
                    </a:p>
                  </a:txBody>
                  <a:tcPr marL="0" marR="0" marT="0" marB="0" anchor="ctr"/>
                </a:tc>
                <a:tc>
                  <a:txBody>
                    <a:bodyPr/>
                    <a:lstStyle/>
                    <a:p>
                      <a:pPr algn="l" fontAlgn="ctr"/>
                      <a:r>
                        <a:rPr lang="en-US" sz="1200" b="0" i="0" u="none" strike="noStrike" dirty="0">
                          <a:solidFill>
                            <a:srgbClr val="000000"/>
                          </a:solidFill>
                          <a:effectLst/>
                          <a:latin typeface="Calibri" panose="020F0502020204030204" pitchFamily="34" charset="0"/>
                        </a:rPr>
                        <a:t>Teachers have not been trained on how to write or develop objective-driven lessons. In addition, teachers do not know how to backwards plan, using the assessment results to guide their lesson plans. </a:t>
                      </a:r>
                    </a:p>
                  </a:txBody>
                  <a:tcPr marL="0" marR="0" marT="0" marB="0" anchor="ctr"/>
                </a:tc>
                <a:tc>
                  <a:txBody>
                    <a:bodyPr/>
                    <a:lstStyle/>
                    <a:p>
                      <a:pPr algn="l" fontAlgn="ctr"/>
                      <a:r>
                        <a:rPr lang="en-US" sz="1200" b="0" i="0" u="none" strike="noStrike" dirty="0">
                          <a:solidFill>
                            <a:srgbClr val="000000"/>
                          </a:solidFill>
                          <a:effectLst/>
                          <a:latin typeface="Calibri" panose="020F0502020204030204" pitchFamily="34" charset="0"/>
                        </a:rPr>
                        <a:t>Teachers do not have experience with using data or looking for trends.</a:t>
                      </a:r>
                    </a:p>
                  </a:txBody>
                  <a:tcPr marL="0" marR="0" marT="0" marB="0" anchor="ctr"/>
                </a:tc>
                <a:extLst>
                  <a:ext uri="{0D108BD9-81ED-4DB2-BD59-A6C34878D82A}">
                    <a16:rowId xmlns:a16="http://schemas.microsoft.com/office/drawing/2014/main" val="1330522603"/>
                  </a:ext>
                </a:extLst>
              </a:tr>
            </a:tbl>
          </a:graphicData>
        </a:graphic>
      </p:graphicFrame>
      <p:pic>
        <p:nvPicPr>
          <p:cNvPr id="2" name="Picture 1">
            <a:extLst>
              <a:ext uri="{FF2B5EF4-FFF2-40B4-BE49-F238E27FC236}">
                <a16:creationId xmlns:a16="http://schemas.microsoft.com/office/drawing/2014/main" id="{341DE6A6-AB4F-4BF9-B0C8-D1247C1B9267}"/>
              </a:ext>
            </a:extLst>
          </p:cNvPr>
          <p:cNvPicPr>
            <a:picLocks noChangeAspect="1"/>
          </p:cNvPicPr>
          <p:nvPr/>
        </p:nvPicPr>
        <p:blipFill>
          <a:blip r:embed="rId2">
            <a:alphaModFix amt="90000"/>
          </a:blip>
          <a:stretch>
            <a:fillRect/>
          </a:stretch>
        </p:blipFill>
        <p:spPr>
          <a:xfrm>
            <a:off x="5452946" y="376248"/>
            <a:ext cx="947854" cy="790567"/>
          </a:xfrm>
          <a:prstGeom prst="rect">
            <a:avLst/>
          </a:prstGeom>
        </p:spPr>
      </p:pic>
      <p:sp>
        <p:nvSpPr>
          <p:cNvPr id="14" name="Rectangle 13">
            <a:extLst>
              <a:ext uri="{FF2B5EF4-FFF2-40B4-BE49-F238E27FC236}">
                <a16:creationId xmlns:a16="http://schemas.microsoft.com/office/drawing/2014/main" id="{DEAF70B4-2055-44CB-8F58-697B2588A68C}"/>
              </a:ext>
            </a:extLst>
          </p:cNvPr>
          <p:cNvSpPr/>
          <p:nvPr/>
        </p:nvSpPr>
        <p:spPr>
          <a:xfrm>
            <a:off x="5058227" y="1401101"/>
            <a:ext cx="1603829" cy="4703803"/>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5.1  If the district ensures access to high-quality common formative assessment resources aligned to state standards for all tested areas and PK-2 math and reading and the district ensures that schools receive detailed reports within two days of the assessment, then campuses will be better equipped to deploy objective driven lessons with aligned formative assessments and deploy effective classroom routines and strategies.</a:t>
            </a:r>
          </a:p>
        </p:txBody>
      </p:sp>
      <p:graphicFrame>
        <p:nvGraphicFramePr>
          <p:cNvPr id="18" name="Table 17">
            <a:extLst>
              <a:ext uri="{FF2B5EF4-FFF2-40B4-BE49-F238E27FC236}">
                <a16:creationId xmlns:a16="http://schemas.microsoft.com/office/drawing/2014/main" id="{D63C509E-E9FB-4DC5-9C8C-58BF2E903750}"/>
              </a:ext>
            </a:extLst>
          </p:cNvPr>
          <p:cNvGraphicFramePr>
            <a:graphicFrameLocks noGrp="1"/>
          </p:cNvGraphicFramePr>
          <p:nvPr>
            <p:extLst>
              <p:ext uri="{D42A27DB-BD31-4B8C-83A1-F6EECF244321}">
                <p14:modId xmlns:p14="http://schemas.microsoft.com/office/powerpoint/2010/main" val="944247204"/>
              </p:ext>
            </p:extLst>
          </p:nvPr>
        </p:nvGraphicFramePr>
        <p:xfrm>
          <a:off x="120807" y="6191529"/>
          <a:ext cx="6541248" cy="3099870"/>
        </p:xfrm>
        <a:graphic>
          <a:graphicData uri="http://schemas.openxmlformats.org/drawingml/2006/table">
            <a:tbl>
              <a:tblPr firstRow="1" bandRow="1">
                <a:tableStyleId>{5C22544A-7EE6-4342-B048-85BDC9FD1C3A}</a:tableStyleId>
              </a:tblPr>
              <a:tblGrid>
                <a:gridCol w="2180416">
                  <a:extLst>
                    <a:ext uri="{9D8B030D-6E8A-4147-A177-3AD203B41FA5}">
                      <a16:colId xmlns:a16="http://schemas.microsoft.com/office/drawing/2014/main" val="3438855423"/>
                    </a:ext>
                  </a:extLst>
                </a:gridCol>
                <a:gridCol w="2180416">
                  <a:extLst>
                    <a:ext uri="{9D8B030D-6E8A-4147-A177-3AD203B41FA5}">
                      <a16:colId xmlns:a16="http://schemas.microsoft.com/office/drawing/2014/main" val="426013634"/>
                    </a:ext>
                  </a:extLst>
                </a:gridCol>
                <a:gridCol w="2180416">
                  <a:extLst>
                    <a:ext uri="{9D8B030D-6E8A-4147-A177-3AD203B41FA5}">
                      <a16:colId xmlns:a16="http://schemas.microsoft.com/office/drawing/2014/main" val="727886877"/>
                    </a:ext>
                  </a:extLst>
                </a:gridCol>
              </a:tblGrid>
              <a:tr h="251284">
                <a:tc>
                  <a:txBody>
                    <a:bodyPr/>
                    <a:lstStyle/>
                    <a:p>
                      <a:pPr algn="ctr"/>
                      <a:r>
                        <a:rPr lang="en-US" dirty="0"/>
                        <a:t>Milestones</a:t>
                      </a:r>
                    </a:p>
                  </a:txBody>
                  <a:tcPr/>
                </a:tc>
                <a:tc>
                  <a:txBody>
                    <a:bodyPr/>
                    <a:lstStyle/>
                    <a:p>
                      <a:pPr algn="ctr"/>
                      <a:r>
                        <a:rPr lang="en-US" dirty="0"/>
                        <a:t>Prioritized Focus Area</a:t>
                      </a:r>
                    </a:p>
                  </a:txBody>
                  <a:tcPr/>
                </a:tc>
                <a:tc>
                  <a:txBody>
                    <a:bodyPr/>
                    <a:lstStyle/>
                    <a:p>
                      <a:pPr algn="ctr"/>
                      <a:r>
                        <a:rPr lang="en-US" dirty="0"/>
                        <a:t>Timeline</a:t>
                      </a:r>
                    </a:p>
                  </a:txBody>
                  <a:tcPr/>
                </a:tc>
                <a:extLst>
                  <a:ext uri="{0D108BD9-81ED-4DB2-BD59-A6C34878D82A}">
                    <a16:rowId xmlns:a16="http://schemas.microsoft.com/office/drawing/2014/main" val="2246691697"/>
                  </a:ext>
                </a:extLst>
              </a:tr>
              <a:tr h="283500">
                <a:tc>
                  <a:txBody>
                    <a:bodyPr/>
                    <a:lstStyle/>
                    <a:p>
                      <a:pPr algn="ctr" fontAlgn="t"/>
                      <a:r>
                        <a:rPr lang="en-US" sz="1000" b="0" i="0" u="none" strike="noStrike">
                          <a:solidFill>
                            <a:srgbClr val="000000"/>
                          </a:solidFill>
                          <a:effectLst/>
                          <a:latin typeface="Calibri" panose="020F0502020204030204" pitchFamily="34" charset="0"/>
                        </a:rPr>
                        <a:t>1. Teachers complete PLC lesson plan talks and At-Bats </a:t>
                      </a:r>
                    </a:p>
                  </a:txBody>
                  <a:tcPr marL="0" marR="0" marT="0" marB="0"/>
                </a:tc>
                <a:tc>
                  <a:txBody>
                    <a:bodyPr/>
                    <a:lstStyle/>
                    <a:p>
                      <a:pPr algn="ctr"/>
                      <a:r>
                        <a:rPr lang="en-US" sz="1000" dirty="0"/>
                        <a:t>3.1, 5.1, 5.3</a:t>
                      </a:r>
                    </a:p>
                  </a:txBody>
                  <a:tcPr/>
                </a:tc>
                <a:tc>
                  <a:txBody>
                    <a:bodyPr/>
                    <a:lstStyle/>
                    <a:p>
                      <a:pPr algn="ctr" fontAlgn="ctr"/>
                      <a:r>
                        <a:rPr lang="en-US" sz="1200" b="0" i="0" u="none" strike="noStrike">
                          <a:solidFill>
                            <a:srgbClr val="000000"/>
                          </a:solidFill>
                          <a:effectLst/>
                          <a:latin typeface="Calibri" panose="020F0502020204030204" pitchFamily="34" charset="0"/>
                        </a:rPr>
                        <a:t>19-Sep-19</a:t>
                      </a:r>
                    </a:p>
                  </a:txBody>
                  <a:tcPr marL="0" marR="0" marT="0" marB="0" anchor="ctr"/>
                </a:tc>
                <a:extLst>
                  <a:ext uri="{0D108BD9-81ED-4DB2-BD59-A6C34878D82A}">
                    <a16:rowId xmlns:a16="http://schemas.microsoft.com/office/drawing/2014/main" val="3654223377"/>
                  </a:ext>
                </a:extLst>
              </a:tr>
              <a:tr h="425250">
                <a:tc>
                  <a:txBody>
                    <a:bodyPr/>
                    <a:lstStyle/>
                    <a:p>
                      <a:pPr algn="ctr" fontAlgn="t"/>
                      <a:r>
                        <a:rPr lang="en-US" sz="1000" b="0" i="0" u="none" strike="noStrike">
                          <a:solidFill>
                            <a:srgbClr val="000000"/>
                          </a:solidFill>
                          <a:effectLst/>
                          <a:latin typeface="Calibri" panose="020F0502020204030204" pitchFamily="34" charset="0"/>
                        </a:rPr>
                        <a:t>2. Completed teacher training (through PLCs) on component parts of DDI protocol.</a:t>
                      </a:r>
                    </a:p>
                  </a:txBody>
                  <a:tcPr marL="0" marR="0" marT="0" marB="0"/>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3.1, 5.1, 5.3</a:t>
                      </a:r>
                    </a:p>
                    <a:p>
                      <a:pPr algn="ctr"/>
                      <a:endParaRPr lang="en-US" sz="1000" dirty="0"/>
                    </a:p>
                  </a:txBody>
                  <a:tcPr/>
                </a:tc>
                <a:tc>
                  <a:txBody>
                    <a:bodyPr/>
                    <a:lstStyle/>
                    <a:p>
                      <a:pPr algn="ctr" fontAlgn="ctr"/>
                      <a:r>
                        <a:rPr lang="en-US" sz="1200" b="0" i="0" u="none" strike="noStrike">
                          <a:solidFill>
                            <a:srgbClr val="000000"/>
                          </a:solidFill>
                          <a:effectLst/>
                          <a:latin typeface="Calibri" panose="020F0502020204030204" pitchFamily="34" charset="0"/>
                        </a:rPr>
                        <a:t>26-Sep-19</a:t>
                      </a:r>
                    </a:p>
                  </a:txBody>
                  <a:tcPr marL="0" marR="0" marT="0" marB="0" anchor="ctr"/>
                </a:tc>
                <a:extLst>
                  <a:ext uri="{0D108BD9-81ED-4DB2-BD59-A6C34878D82A}">
                    <a16:rowId xmlns:a16="http://schemas.microsoft.com/office/drawing/2014/main" val="1573136235"/>
                  </a:ext>
                </a:extLst>
              </a:tr>
              <a:tr h="425250">
                <a:tc>
                  <a:txBody>
                    <a:bodyPr/>
                    <a:lstStyle/>
                    <a:p>
                      <a:pPr algn="ctr" fontAlgn="t"/>
                      <a:r>
                        <a:rPr lang="en-US" sz="1000" b="0" i="0" u="none" strike="noStrike">
                          <a:solidFill>
                            <a:srgbClr val="000000"/>
                          </a:solidFill>
                          <a:effectLst/>
                          <a:latin typeface="Calibri" panose="020F0502020204030204" pitchFamily="34" charset="0"/>
                        </a:rPr>
                        <a:t>3. Completed teacher training (through PLCs) on exit ticket creation and data analysis.</a:t>
                      </a:r>
                    </a:p>
                  </a:txBody>
                  <a:tcPr marL="0" marR="0" marT="0" marB="0"/>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3.1, 5.1, 5.3</a:t>
                      </a:r>
                    </a:p>
                    <a:p>
                      <a:pPr algn="ctr"/>
                      <a:endParaRPr lang="en-US" sz="1000" dirty="0"/>
                    </a:p>
                  </a:txBody>
                  <a:tcPr/>
                </a:tc>
                <a:tc>
                  <a:txBody>
                    <a:bodyPr/>
                    <a:lstStyle/>
                    <a:p>
                      <a:pPr algn="ctr" fontAlgn="ctr"/>
                      <a:r>
                        <a:rPr lang="en-US" sz="1200" b="0" i="0" u="none" strike="noStrike" dirty="0">
                          <a:solidFill>
                            <a:srgbClr val="000000"/>
                          </a:solidFill>
                          <a:effectLst/>
                          <a:latin typeface="Calibri" panose="020F0502020204030204" pitchFamily="34" charset="0"/>
                        </a:rPr>
                        <a:t>3-Oct-19</a:t>
                      </a:r>
                    </a:p>
                  </a:txBody>
                  <a:tcPr marL="0" marR="0" marT="0" marB="0" anchor="ctr"/>
                </a:tc>
                <a:extLst>
                  <a:ext uri="{0D108BD9-81ED-4DB2-BD59-A6C34878D82A}">
                    <a16:rowId xmlns:a16="http://schemas.microsoft.com/office/drawing/2014/main" val="1782885769"/>
                  </a:ext>
                </a:extLst>
              </a:tr>
              <a:tr h="283500">
                <a:tc>
                  <a:txBody>
                    <a:bodyPr/>
                    <a:lstStyle/>
                    <a:p>
                      <a:pPr algn="ctr" fontAlgn="t"/>
                      <a:r>
                        <a:rPr lang="en-US" sz="1000" b="0" i="0" u="none" strike="noStrike">
                          <a:solidFill>
                            <a:srgbClr val="000000"/>
                          </a:solidFill>
                          <a:effectLst/>
                          <a:latin typeface="Calibri" panose="020F0502020204030204" pitchFamily="34" charset="0"/>
                        </a:rPr>
                        <a:t>4. Finalization of data tracking tool for PLC leads and teachers.</a:t>
                      </a:r>
                    </a:p>
                  </a:txBody>
                  <a:tcPr marL="0" marR="0" marT="0" marB="0"/>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3.1, 5.1, 5.3</a:t>
                      </a:r>
                    </a:p>
                    <a:p>
                      <a:pPr algn="ctr"/>
                      <a:endParaRPr lang="en-US" sz="1000" dirty="0"/>
                    </a:p>
                  </a:txBody>
                  <a:tcPr/>
                </a:tc>
                <a:tc>
                  <a:txBody>
                    <a:bodyPr/>
                    <a:lstStyle/>
                    <a:p>
                      <a:pPr algn="ctr" fontAlgn="ctr"/>
                      <a:r>
                        <a:rPr lang="en-US" sz="1200" b="0" i="0" u="none" strike="noStrike" dirty="0">
                          <a:solidFill>
                            <a:srgbClr val="000000"/>
                          </a:solidFill>
                          <a:effectLst/>
                          <a:latin typeface="Calibri" panose="020F0502020204030204" pitchFamily="34" charset="0"/>
                        </a:rPr>
                        <a:t>10-Oct-19</a:t>
                      </a:r>
                    </a:p>
                  </a:txBody>
                  <a:tcPr marL="0" marR="0" marT="0" marB="0" anchor="ctr"/>
                </a:tc>
                <a:extLst>
                  <a:ext uri="{0D108BD9-81ED-4DB2-BD59-A6C34878D82A}">
                    <a16:rowId xmlns:a16="http://schemas.microsoft.com/office/drawing/2014/main" val="1976582633"/>
                  </a:ext>
                </a:extLst>
              </a:tr>
              <a:tr h="425250">
                <a:tc>
                  <a:txBody>
                    <a:bodyPr/>
                    <a:lstStyle/>
                    <a:p>
                      <a:pPr algn="ctr" fontAlgn="t"/>
                      <a:r>
                        <a:rPr lang="en-US" sz="1000" b="0" i="0" u="none" strike="noStrike">
                          <a:solidFill>
                            <a:srgbClr val="000000"/>
                          </a:solidFill>
                          <a:effectLst/>
                          <a:latin typeface="Calibri" panose="020F0502020204030204" pitchFamily="34" charset="0"/>
                        </a:rPr>
                        <a:t>5. Every 3rd PLC focused on planning with real-time guidance from PLC lead.</a:t>
                      </a:r>
                    </a:p>
                  </a:txBody>
                  <a:tcPr marL="0" marR="0" marT="0" marB="0"/>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3.1, 5.1, 5.3</a:t>
                      </a:r>
                    </a:p>
                    <a:p>
                      <a:pPr algn="ctr"/>
                      <a:endParaRPr lang="en-US" sz="1000" dirty="0"/>
                    </a:p>
                  </a:txBody>
                  <a:tcPr/>
                </a:tc>
                <a:tc>
                  <a:txBody>
                    <a:bodyPr/>
                    <a:lstStyle/>
                    <a:p>
                      <a:pPr algn="ctr" fontAlgn="ctr"/>
                      <a:r>
                        <a:rPr lang="en-US" sz="1200" b="0" i="0" u="none" strike="noStrike">
                          <a:solidFill>
                            <a:srgbClr val="000000"/>
                          </a:solidFill>
                          <a:effectLst/>
                          <a:latin typeface="Calibri" panose="020F0502020204030204" pitchFamily="34" charset="0"/>
                        </a:rPr>
                        <a:t>10-Oct-19</a:t>
                      </a:r>
                    </a:p>
                  </a:txBody>
                  <a:tcPr marL="0" marR="0" marT="0" marB="0" anchor="ctr"/>
                </a:tc>
                <a:extLst>
                  <a:ext uri="{0D108BD9-81ED-4DB2-BD59-A6C34878D82A}">
                    <a16:rowId xmlns:a16="http://schemas.microsoft.com/office/drawing/2014/main" val="1420008528"/>
                  </a:ext>
                </a:extLst>
              </a:tr>
              <a:tr h="708750">
                <a:tc>
                  <a:txBody>
                    <a:bodyPr/>
                    <a:lstStyle/>
                    <a:p>
                      <a:pPr algn="ctr" fontAlgn="t"/>
                      <a:r>
                        <a:rPr lang="en-US" sz="1000" b="0" i="0" u="none" strike="noStrike">
                          <a:solidFill>
                            <a:srgbClr val="000000"/>
                          </a:solidFill>
                          <a:effectLst/>
                          <a:latin typeface="Calibri" panose="020F0502020204030204" pitchFamily="34" charset="0"/>
                        </a:rPr>
                        <a:t>6. Planning for Success meetings to analyze every 9-week test results and arrange an observation calendar to prioritize feedback to teachers with lower student mastery.</a:t>
                      </a:r>
                    </a:p>
                  </a:txBody>
                  <a:tcPr marL="0" marR="0" marT="0" marB="0"/>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3.1, 5.1, 5.3</a:t>
                      </a:r>
                    </a:p>
                    <a:p>
                      <a:pPr algn="ctr"/>
                      <a:endParaRPr lang="en-US" sz="1000" dirty="0"/>
                    </a:p>
                  </a:txBody>
                  <a:tcPr/>
                </a:tc>
                <a:tc>
                  <a:txBody>
                    <a:bodyPr/>
                    <a:lstStyle/>
                    <a:p>
                      <a:pPr algn="ctr" fontAlgn="ctr"/>
                      <a:r>
                        <a:rPr lang="en-US" sz="1200" b="0" i="0" u="none" strike="noStrike" dirty="0">
                          <a:solidFill>
                            <a:srgbClr val="000000"/>
                          </a:solidFill>
                          <a:effectLst/>
                          <a:latin typeface="Calibri" panose="020F0502020204030204" pitchFamily="34" charset="0"/>
                        </a:rPr>
                        <a:t>26-Oct-19</a:t>
                      </a:r>
                    </a:p>
                  </a:txBody>
                  <a:tcPr marL="0" marR="0" marT="0" marB="0" anchor="ctr"/>
                </a:tc>
                <a:extLst>
                  <a:ext uri="{0D108BD9-81ED-4DB2-BD59-A6C34878D82A}">
                    <a16:rowId xmlns:a16="http://schemas.microsoft.com/office/drawing/2014/main" val="1424614649"/>
                  </a:ext>
                </a:extLst>
              </a:tr>
            </a:tbl>
          </a:graphicData>
        </a:graphic>
      </p:graphicFrame>
    </p:spTree>
    <p:extLst>
      <p:ext uri="{BB962C8B-B14F-4D97-AF65-F5344CB8AC3E}">
        <p14:creationId xmlns:p14="http://schemas.microsoft.com/office/powerpoint/2010/main" val="325240958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6BDD45CB385044BAC9672ED8A68483B" ma:contentTypeVersion="13" ma:contentTypeDescription="Create a new document." ma:contentTypeScope="" ma:versionID="6f4c2003565d3ca913ea1aff1ed0860f">
  <xsd:schema xmlns:xsd="http://www.w3.org/2001/XMLSchema" xmlns:xs="http://www.w3.org/2001/XMLSchema" xmlns:p="http://schemas.microsoft.com/office/2006/metadata/properties" xmlns:ns3="a9f4e826-6211-492b-877e-5ee1ecdc61c3" xmlns:ns4="c336f1e0-05ab-48d8-b495-ee6ee596d6c9" targetNamespace="http://schemas.microsoft.com/office/2006/metadata/properties" ma:root="true" ma:fieldsID="411af273966b040081a3579bcab73ab1" ns3:_="" ns4:_="">
    <xsd:import namespace="a9f4e826-6211-492b-877e-5ee1ecdc61c3"/>
    <xsd:import namespace="c336f1e0-05ab-48d8-b495-ee6ee596d6c9"/>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f4e826-6211-492b-877e-5ee1ecdc61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336f1e0-05ab-48d8-b495-ee6ee596d6c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74EE07A-2391-46CD-B381-B4F95BB2C331}">
  <ds:schemaRefs>
    <ds:schemaRef ds:uri="a9f4e826-6211-492b-877e-5ee1ecdc61c3"/>
    <ds:schemaRef ds:uri="http://schemas.openxmlformats.org/package/2006/metadata/core-properties"/>
    <ds:schemaRef ds:uri="http://www.w3.org/XML/1998/namespace"/>
    <ds:schemaRef ds:uri="http://schemas.microsoft.com/office/2006/metadata/properties"/>
    <ds:schemaRef ds:uri="http://schemas.microsoft.com/office/2006/documentManagement/types"/>
    <ds:schemaRef ds:uri="http://purl.org/dc/terms/"/>
    <ds:schemaRef ds:uri="c336f1e0-05ab-48d8-b495-ee6ee596d6c9"/>
    <ds:schemaRef ds:uri="http://schemas.microsoft.com/office/infopath/2007/PartnerControls"/>
    <ds:schemaRef ds:uri="http://purl.org/dc/dcmitype/"/>
    <ds:schemaRef ds:uri="http://purl.org/dc/elements/1.1/"/>
  </ds:schemaRefs>
</ds:datastoreItem>
</file>

<file path=customXml/itemProps2.xml><?xml version="1.0" encoding="utf-8"?>
<ds:datastoreItem xmlns:ds="http://schemas.openxmlformats.org/officeDocument/2006/customXml" ds:itemID="{59159789-9F9F-4DEC-BE08-43BC9929A6DD}">
  <ds:schemaRefs>
    <ds:schemaRef ds:uri="http://schemas.microsoft.com/sharepoint/v3/contenttype/forms"/>
  </ds:schemaRefs>
</ds:datastoreItem>
</file>

<file path=customXml/itemProps3.xml><?xml version="1.0" encoding="utf-8"?>
<ds:datastoreItem xmlns:ds="http://schemas.openxmlformats.org/officeDocument/2006/customXml" ds:itemID="{1417A837-74BD-44F1-AE35-0F0E42C442F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f4e826-6211-492b-877e-5ee1ecdc61c3"/>
    <ds:schemaRef ds:uri="c336f1e0-05ab-48d8-b495-ee6ee596d6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15020</TotalTime>
  <Words>800</Words>
  <Application>Microsoft Office PowerPoint</Application>
  <PresentationFormat>Letter Paper (8.5x11 in)</PresentationFormat>
  <Paragraphs>59</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Office Theme</vt:lpstr>
      <vt:lpstr>PowerPoint Presentation</vt:lpstr>
      <vt:lpstr>PowerPoint Presentation</vt:lpstr>
    </vt:vector>
  </TitlesOfParts>
  <Company>HISD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Menxueiro, Sandra E</dc:creator>
  <cp:lastModifiedBy>Sandoval, Mario M</cp:lastModifiedBy>
  <cp:revision>106</cp:revision>
  <cp:lastPrinted>2019-12-07T16:30:12Z</cp:lastPrinted>
  <dcterms:created xsi:type="dcterms:W3CDTF">2017-10-02T15:44:29Z</dcterms:created>
  <dcterms:modified xsi:type="dcterms:W3CDTF">2020-10-17T17:43:37Z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0x01010076BDD45CB385044BAC9672ED8A68483B</vt:lpwstr>
  </property>
</Properties>
</file>